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6"/>
  </p:notesMasterIdLst>
  <p:handoutMasterIdLst>
    <p:handoutMasterId r:id="rId27"/>
  </p:handoutMasterIdLst>
  <p:sldIdLst>
    <p:sldId id="385" r:id="rId6"/>
    <p:sldId id="413" r:id="rId7"/>
    <p:sldId id="388" r:id="rId8"/>
    <p:sldId id="372" r:id="rId9"/>
    <p:sldId id="387" r:id="rId10"/>
    <p:sldId id="389" r:id="rId11"/>
    <p:sldId id="391" r:id="rId12"/>
    <p:sldId id="390" r:id="rId13"/>
    <p:sldId id="392" r:id="rId14"/>
    <p:sldId id="393" r:id="rId15"/>
    <p:sldId id="394" r:id="rId16"/>
    <p:sldId id="401" r:id="rId17"/>
    <p:sldId id="400" r:id="rId18"/>
    <p:sldId id="395" r:id="rId19"/>
    <p:sldId id="397" r:id="rId20"/>
    <p:sldId id="399" r:id="rId21"/>
    <p:sldId id="396" r:id="rId22"/>
    <p:sldId id="495" r:id="rId23"/>
    <p:sldId id="494" r:id="rId24"/>
    <p:sldId id="402" r:id="rId25"/>
  </p:sldIdLst>
  <p:sldSz cx="12192000" cy="6858000"/>
  <p:notesSz cx="6858000" cy="9144000"/>
  <p:embeddedFontLst>
    <p:embeddedFont>
      <p:font typeface="Bradley Hand ITC" panose="03070402050302030203" pitchFamily="66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Black" panose="020B0A02040204020203" pitchFamily="34" charset="0"/>
      <p:bold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WebHostingHub-Glyphs" panose="020B0604020202020204" charset="0"/>
      <p:regular r:id="rId4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6E6"/>
    <a:srgbClr val="B014A9"/>
    <a:srgbClr val="348899"/>
    <a:srgbClr val="962D3E"/>
    <a:srgbClr val="959E9E"/>
    <a:srgbClr val="ACCFCC"/>
    <a:srgbClr val="2F3240"/>
    <a:srgbClr val="08BC80"/>
    <a:srgbClr val="03AFC1"/>
    <a:srgbClr val="008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3060" autoAdjust="0"/>
  </p:normalViewPr>
  <p:slideViewPr>
    <p:cSldViewPr snapToGrid="0">
      <p:cViewPr varScale="1">
        <p:scale>
          <a:sx n="106" d="100"/>
          <a:sy n="106" d="100"/>
        </p:scale>
        <p:origin x="6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2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font" Target="fonts/font14.fntdata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996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fr-FR" sz="12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r>
              <a:rPr lang="fr-FR" sz="1200" b="1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200" baseline="0" dirty="0">
                <a:solidFill>
                  <a:schemeClr val="tx1"/>
                </a:solidFill>
                <a:latin typeface="+mn-lt"/>
              </a:rPr>
              <a:t>non obligatoire mais conseillé</a:t>
            </a:r>
            <a:endParaRPr lang="fr-F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33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instance</a:t>
            </a:r>
            <a:r>
              <a:rPr lang="fr-FR" baseline="0" dirty="0"/>
              <a:t> d’une classe peut être contenue dans une variable du type de cette classe mais également dans une variable de type d’une des classes ancêtres de celle-ci. Par contre, il n’est pas possible de stocker cette instance dans une variable d’un autre type (fille, sœur, nièce, sans lien…).</a:t>
            </a:r>
          </a:p>
          <a:p>
            <a:endParaRPr lang="fr-FR" baseline="0" dirty="0"/>
          </a:p>
          <a:p>
            <a:r>
              <a:rPr lang="fr-FR" dirty="0"/>
              <a:t>Dans cet</a:t>
            </a:r>
            <a:r>
              <a:rPr lang="fr-FR" baseline="0" dirty="0"/>
              <a:t> </a:t>
            </a:r>
            <a:r>
              <a:rPr lang="fr-FR" dirty="0"/>
              <a:t>exemple, l’instance est créée en tant qu’instance</a:t>
            </a:r>
            <a:r>
              <a:rPr lang="fr-FR" baseline="0" dirty="0"/>
              <a:t> de la classe Terrain. Elle peut donc être stockée dans une variable de type Terrain, </a:t>
            </a:r>
            <a:r>
              <a:rPr lang="fr-FR" baseline="0" dirty="0" err="1"/>
              <a:t>Propriete</a:t>
            </a:r>
            <a:r>
              <a:rPr lang="fr-FR" baseline="0" dirty="0"/>
              <a:t> ou Case. Mais, il est impossible de la stocker dans une variable d’un type d’une autre classe représentée ici.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977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 ce second exemple, l’instance est créée en tant qu’instance</a:t>
            </a:r>
            <a:r>
              <a:rPr lang="fr-FR" baseline="0" dirty="0"/>
              <a:t> de la classe </a:t>
            </a:r>
            <a:r>
              <a:rPr lang="fr-FR" baseline="0" dirty="0" err="1"/>
              <a:t>PiocherCase</a:t>
            </a:r>
            <a:r>
              <a:rPr lang="fr-FR" baseline="0" dirty="0"/>
              <a:t>. Elle peut donc être stockée dans une variable de type </a:t>
            </a:r>
            <a:r>
              <a:rPr lang="fr-FR" baseline="0" dirty="0" err="1"/>
              <a:t>PiocherCase</a:t>
            </a:r>
            <a:r>
              <a:rPr lang="fr-FR" baseline="0" dirty="0"/>
              <a:t> ou Case. Mais, il est impossible de la stocker dans une variable d’un type </a:t>
            </a:r>
            <a:r>
              <a:rPr lang="fr-FR" baseline="0" dirty="0" err="1"/>
              <a:t>CaisseDeLaCommunauté</a:t>
            </a:r>
            <a:r>
              <a:rPr lang="fr-FR" baseline="0" dirty="0"/>
              <a:t> ou Chance car ces classes sont plus spécifiques que la classe </a:t>
            </a:r>
            <a:r>
              <a:rPr lang="fr-FR" baseline="0" dirty="0" err="1"/>
              <a:t>PiocherCase</a:t>
            </a:r>
            <a:r>
              <a:rPr lang="fr-FR" baseline="0" dirty="0"/>
              <a:t>. Elles ont donc des attributs ou des méthodes que la classe </a:t>
            </a:r>
            <a:r>
              <a:rPr lang="fr-FR" baseline="0" dirty="0" err="1"/>
              <a:t>PiocherCase</a:t>
            </a:r>
            <a:r>
              <a:rPr lang="fr-FR" baseline="0" dirty="0"/>
              <a:t> ne possède pas.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084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</a:t>
            </a:r>
            <a:r>
              <a:rPr lang="fr-FR" b="1" dirty="0" err="1"/>
              <a:t>contravariance</a:t>
            </a:r>
            <a:r>
              <a:rPr lang="fr-FR" dirty="0"/>
              <a:t> du paramètre Propriété : il peut accepter des instances de</a:t>
            </a:r>
            <a:r>
              <a:rPr lang="fr-FR" baseline="0" dirty="0"/>
              <a:t> Propriété ou des instances de classes héritant plus au moins directement de Propriété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9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QuelMédecin</a:t>
            </a:r>
            <a:r>
              <a:rPr lang="fr-FR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3129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-1" dirty="0">
                <a:solidFill>
                  <a:srgbClr val="FFFFFF"/>
                </a:solidFill>
                <a:latin typeface="Segoe UI Light"/>
              </a:rPr>
              <a:t>La Programmation Orientée Objet (POO) avec Java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5 – L’héritage</a:t>
            </a:r>
          </a:p>
        </p:txBody>
      </p:sp>
    </p:spTree>
    <p:extLst>
      <p:ext uri="{BB962C8B-B14F-4D97-AF65-F5344CB8AC3E}">
        <p14:creationId xmlns:p14="http://schemas.microsoft.com/office/powerpoint/2010/main" val="246397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substitution de la méthode </a:t>
            </a:r>
            <a:r>
              <a:rPr lang="fr-FR" dirty="0" err="1"/>
              <a:t>toString</a:t>
            </a:r>
            <a:r>
              <a:rPr lang="fr-FR" dirty="0"/>
              <a:t>()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39366" y="1825625"/>
            <a:ext cx="11558596" cy="372935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latin typeface="Consolas" panose="020B0609020204030204" pitchFamily="49" charset="0"/>
              </a:rPr>
              <a:t>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4438650" y="1812133"/>
            <a:ext cx="775335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prixAchat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Joueur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Groupe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hypothequee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fr-FR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fr-FR" sz="1600" dirty="0">
                <a:latin typeface="Consolas" panose="020B0609020204030204" pitchFamily="49" charset="0"/>
              </a:rPr>
              <a:t>      …</a:t>
            </a:r>
          </a:p>
          <a:p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(%s)"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groupe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240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Généralisation et spécialisation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savoir si un héritage entre deux classes est possible</a:t>
            </a:r>
          </a:p>
          <a:p>
            <a:pPr lvl="1"/>
            <a:r>
              <a:rPr lang="fr-FR" dirty="0"/>
              <a:t>Utilisation de « est un cas particulier de »</a:t>
            </a:r>
          </a:p>
          <a:p>
            <a:pPr lvl="2"/>
            <a:r>
              <a:rPr lang="fr-FR" dirty="0"/>
              <a:t>Exemples :</a:t>
            </a:r>
          </a:p>
          <a:p>
            <a:pPr lvl="3"/>
            <a:r>
              <a:rPr lang="fr-FR" dirty="0"/>
              <a:t>Joueur est un cas particulier de Propriété </a:t>
            </a:r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r>
              <a:rPr lang="fr-FR" dirty="0"/>
              <a:t>	Joueur n’hérite pas de Propriété</a:t>
            </a:r>
          </a:p>
          <a:p>
            <a:pPr lvl="3"/>
            <a:r>
              <a:rPr lang="fr-FR" dirty="0"/>
              <a:t>Départ est un cas particulier de case </a:t>
            </a:r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r>
              <a:rPr lang="fr-FR" dirty="0"/>
              <a:t>	Départ hérite de Case</a:t>
            </a:r>
          </a:p>
          <a:p>
            <a:pPr lvl="2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40480"/>
            <a:ext cx="5334000" cy="1714500"/>
          </a:xfrm>
          <a:prstGeom prst="rect">
            <a:avLst/>
          </a:prstGeom>
        </p:spPr>
      </p:pic>
      <p:sp>
        <p:nvSpPr>
          <p:cNvPr id="7" name="Rectangle 56"/>
          <p:cNvSpPr/>
          <p:nvPr/>
        </p:nvSpPr>
        <p:spPr>
          <a:xfrm flipH="1">
            <a:off x="3086101" y="3474302"/>
            <a:ext cx="6019799" cy="4320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Généralisation</a:t>
            </a:r>
          </a:p>
        </p:txBody>
      </p:sp>
      <p:sp>
        <p:nvSpPr>
          <p:cNvPr id="8" name="Rectangle 56"/>
          <p:cNvSpPr/>
          <p:nvPr/>
        </p:nvSpPr>
        <p:spPr>
          <a:xfrm>
            <a:off x="3086101" y="5467743"/>
            <a:ext cx="6019798" cy="4320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Spécialisation</a:t>
            </a:r>
          </a:p>
        </p:txBody>
      </p:sp>
    </p:spTree>
    <p:extLst>
      <p:ext uri="{BB962C8B-B14F-4D97-AF65-F5344CB8AC3E}">
        <p14:creationId xmlns:p14="http://schemas.microsoft.com/office/powerpoint/2010/main" val="338425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832769"/>
            <a:ext cx="10096500" cy="371475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45035" y="49792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0540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027148" y="19882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08443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941721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777628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198517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9629525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603462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6014117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8198517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9629525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11060533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7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832769"/>
            <a:ext cx="10096500" cy="371475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81254" y="36901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0540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027148" y="19882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08443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941721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777628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198517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9629525" y="3224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603462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6014117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8198517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9629525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11060533" y="44573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98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 ascendant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15727" y="1825200"/>
            <a:ext cx="2918749" cy="3729355"/>
          </a:xfrm>
        </p:spPr>
        <p:txBody>
          <a:bodyPr/>
          <a:lstStyle/>
          <a:p>
            <a:r>
              <a:rPr lang="fr-FR" dirty="0"/>
              <a:t>Une instance peut être référencée par une variable d’un type ascendant au type réel de l’instance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9" y="1326741"/>
            <a:ext cx="7620000" cy="5334000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 rot="21281616">
            <a:off x="3189610" y="5583270"/>
            <a:ext cx="2202716" cy="1052513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Instance de Terrain créée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 rot="21281616">
            <a:off x="4892800" y="2287150"/>
            <a:ext cx="2825049" cy="1637331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Stockée dans une variable de type Propriété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76393" y="40516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470143" y="14783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2326003" y="4530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4693546" y="4530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27" name="Rectangle 56"/>
          <p:cNvSpPr/>
          <p:nvPr/>
        </p:nvSpPr>
        <p:spPr>
          <a:xfrm rot="5400000" flipH="1">
            <a:off x="3795760" y="4325501"/>
            <a:ext cx="2849031" cy="4320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Généralisation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93323" y="45702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 ascendant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Une instance peut être considérée en tant qu’instance de l’une de ses classes ancêtres</a:t>
            </a:r>
          </a:p>
          <a:p>
            <a:pPr marL="0" indent="0" algn="ctr">
              <a:buNone/>
            </a:pP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ajouterPropriete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ajouterPropriete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belleville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ajouterPropriete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montparnasse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ajouterPropriete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(eau);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30310"/>
              </p:ext>
            </p:extLst>
          </p:nvPr>
        </p:nvGraphicFramePr>
        <p:xfrm>
          <a:off x="2329093" y="3377602"/>
          <a:ext cx="2420730" cy="1942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belleville</a:t>
                      </a:r>
                      <a:r>
                        <a:rPr lang="fr-FR" dirty="0"/>
                        <a:t> : Terrain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prixAchat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txComplGroupe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Hypotheque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/>
                        <a:t>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45175"/>
              </p:ext>
            </p:extLst>
          </p:nvPr>
        </p:nvGraphicFramePr>
        <p:xfrm>
          <a:off x="5152327" y="3377602"/>
          <a:ext cx="2420730" cy="1942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montparnasse</a:t>
                      </a:r>
                      <a:r>
                        <a:rPr lang="fr-FR" dirty="0"/>
                        <a:t> : Gare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prixAchat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txComplGroupe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Hypotheque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/>
                        <a:t>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08661"/>
              </p:ext>
            </p:extLst>
          </p:nvPr>
        </p:nvGraphicFramePr>
        <p:xfrm>
          <a:off x="7975561" y="3377602"/>
          <a:ext cx="2420730" cy="1942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eau : </a:t>
                      </a:r>
                      <a:r>
                        <a:rPr lang="fr-FR" dirty="0" err="1"/>
                        <a:t>ServicePublic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prixAchat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txComplGroupe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 err="1"/>
                        <a:t>Hypotheque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407">
                <a:tc>
                  <a:txBody>
                    <a:bodyPr/>
                    <a:lstStyle/>
                    <a:p>
                      <a:r>
                        <a:rPr lang="fr-FR" dirty="0"/>
                        <a:t>groupe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e 11"/>
          <p:cNvGrpSpPr/>
          <p:nvPr/>
        </p:nvGrpSpPr>
        <p:grpSpPr>
          <a:xfrm rot="18556071">
            <a:off x="7121804" y="3046651"/>
            <a:ext cx="606824" cy="144000"/>
            <a:chOff x="5543441" y="4314909"/>
            <a:chExt cx="606824" cy="144000"/>
          </a:xfrm>
        </p:grpSpPr>
        <p:sp>
          <p:nvSpPr>
            <p:cNvPr id="13" name="Pentagone 12"/>
            <p:cNvSpPr/>
            <p:nvPr/>
          </p:nvSpPr>
          <p:spPr>
            <a:xfrm>
              <a:off x="5543441" y="4314909"/>
              <a:ext cx="48540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4" name="Chevron 1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 rot="13937169">
            <a:off x="7891618" y="3043058"/>
            <a:ext cx="606824" cy="144000"/>
            <a:chOff x="5543441" y="4314909"/>
            <a:chExt cx="606824" cy="144000"/>
          </a:xfrm>
        </p:grpSpPr>
        <p:sp>
          <p:nvSpPr>
            <p:cNvPr id="16" name="Pentagone 15"/>
            <p:cNvSpPr/>
            <p:nvPr/>
          </p:nvSpPr>
          <p:spPr>
            <a:xfrm>
              <a:off x="5543441" y="4314909"/>
              <a:ext cx="48540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7" name="Chevron 1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 rot="20982047">
            <a:off x="4665376" y="3068866"/>
            <a:ext cx="2673931" cy="144000"/>
            <a:chOff x="3476334" y="4314909"/>
            <a:chExt cx="2673931" cy="144000"/>
          </a:xfrm>
        </p:grpSpPr>
        <p:sp>
          <p:nvSpPr>
            <p:cNvPr id="19" name="Pentagone 18"/>
            <p:cNvSpPr/>
            <p:nvPr/>
          </p:nvSpPr>
          <p:spPr>
            <a:xfrm>
              <a:off x="3476334" y="4314909"/>
              <a:ext cx="2552509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0" name="Chevron 1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 rot="21281616">
            <a:off x="4662000" y="5739054"/>
            <a:ext cx="3544562" cy="718024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Aucun mot clef nécessaire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34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 descendant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15727" y="1825200"/>
            <a:ext cx="2918749" cy="3729355"/>
          </a:xfrm>
        </p:spPr>
        <p:txBody>
          <a:bodyPr/>
          <a:lstStyle/>
          <a:p>
            <a:r>
              <a:rPr lang="fr-FR" dirty="0"/>
              <a:t>Une instance peut à nouveau être référencée par une variable du type réel de cette instance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9" y="1326741"/>
            <a:ext cx="7620000" cy="5334000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 rot="21281616">
            <a:off x="3189610" y="5583270"/>
            <a:ext cx="2202716" cy="1052513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Instance de Terrain créée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 rot="21281616">
            <a:off x="4892800" y="2287150"/>
            <a:ext cx="2825049" cy="1637331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Stockée dans une variable de type Propriété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7" name="Rectangle 56"/>
          <p:cNvSpPr/>
          <p:nvPr/>
        </p:nvSpPr>
        <p:spPr>
          <a:xfrm rot="5400000" flipH="1">
            <a:off x="3795760" y="4325501"/>
            <a:ext cx="2849031" cy="4320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Généralisation</a:t>
            </a:r>
          </a:p>
        </p:txBody>
      </p:sp>
      <p:grpSp>
        <p:nvGrpSpPr>
          <p:cNvPr id="14" name="Groupe 13"/>
          <p:cNvGrpSpPr/>
          <p:nvPr/>
        </p:nvGrpSpPr>
        <p:grpSpPr>
          <a:xfrm rot="21281616">
            <a:off x="7624045" y="5186311"/>
            <a:ext cx="3269635" cy="1071659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À nouveau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considérée dans son type de création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276393" y="40516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470143" y="14783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8BC80"/>
                </a:solidFill>
                <a:latin typeface="WebHostingHub-Glyphs" panose="02000503000000000000" pitchFamily="2" charset="0"/>
              </a:rPr>
              <a:t>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2326003" y="4530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4693546" y="4530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962D3E"/>
                </a:solidFill>
                <a:latin typeface="WebHostingHub-Glyphs" panose="02000503000000000000" pitchFamily="2" charset="0"/>
              </a:rPr>
              <a:t></a:t>
            </a:r>
            <a:endParaRPr lang="fr-FR" dirty="0"/>
          </a:p>
        </p:txBody>
      </p:sp>
      <p:sp>
        <p:nvSpPr>
          <p:cNvPr id="13" name="Rectangle 56"/>
          <p:cNvSpPr/>
          <p:nvPr/>
        </p:nvSpPr>
        <p:spPr>
          <a:xfrm rot="5400000">
            <a:off x="6368854" y="4305149"/>
            <a:ext cx="2857286" cy="43200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Spécialisation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3323" y="45702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transtypage descendant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Exemple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proprietes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groupe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.getProprietes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[0];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seuls les terrains sont constructibles 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3F7F5F"/>
                </a:solidFill>
                <a:latin typeface="Consolas" panose="020B0609020204030204" pitchFamily="49" charset="0"/>
              </a:rPr>
              <a:t>// il faut que le joueur soit le propriétaire de tout le groupe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Terrain &amp;&amp;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.getProprio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 &amp;&amp;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.getTxComplGroupe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== 100)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nbConstructions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for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proprietes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Terrain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(Terrain) 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nbConstructions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.getNiveauConstruction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7891278" y="3506101"/>
            <a:ext cx="2825049" cy="1637331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instanceof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est le mot clef permettant de tester le type de l’instance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21281616">
            <a:off x="2736930" y="4451891"/>
            <a:ext cx="3526875" cy="1637331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(Terrain) </a:t>
              </a:r>
              <a:r>
                <a:rPr lang="fr-FR" sz="20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p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permet d’effectuer un « </a:t>
              </a:r>
              <a:r>
                <a:rPr kumimoji="0" lang="fr-F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cast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 » de l’instance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p en tant qu’instance de type Terrain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067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polymorphisme est la capacité de choisir dynamiquement la méthode qui correspond au type réel de l’objet.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39" y="2735725"/>
            <a:ext cx="9525000" cy="3238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69901" y="32391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F3240"/>
                </a:solidFill>
                <a:latin typeface="WebHostingHub-Glyphs" panose="02000503000000000000" pitchFamily="2" charset="0"/>
              </a:rPr>
              <a:t></a:t>
            </a:r>
            <a:endParaRPr lang="fr-FR" dirty="0">
              <a:solidFill>
                <a:srgbClr val="2F3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1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7444628" y="1728496"/>
            <a:ext cx="1158335" cy="669359"/>
          </a:xfrm>
          <a:prstGeom prst="rect">
            <a:avLst/>
          </a:prstGeom>
          <a:solidFill>
            <a:srgbClr val="B014A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730490" y="4569163"/>
            <a:ext cx="2385384" cy="380005"/>
          </a:xfrm>
          <a:prstGeom prst="rect">
            <a:avLst/>
          </a:prstGeom>
          <a:solidFill>
            <a:srgbClr val="3488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5897140" y="1642883"/>
            <a:ext cx="4326985" cy="3802341"/>
          </a:xfrm>
          <a:prstGeom prst="rect">
            <a:avLst/>
          </a:prstGeom>
          <a:solidFill>
            <a:srgbClr val="3488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5892470" y="1649769"/>
            <a:ext cx="4339132" cy="4522999"/>
          </a:xfrm>
          <a:prstGeom prst="rect">
            <a:avLst/>
          </a:prstGeom>
          <a:solidFill>
            <a:srgbClr val="962D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79057" y="5332973"/>
            <a:ext cx="2941831" cy="380005"/>
          </a:xfrm>
          <a:prstGeom prst="rect">
            <a:avLst/>
          </a:prstGeom>
          <a:solidFill>
            <a:srgbClr val="962D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499147" y="560875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4 268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2516559" y="6173288"/>
            <a:ext cx="25202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057" y="5343647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latin typeface="Courier New" pitchFamily="49" charset="0"/>
                <a:cs typeface="Courier New" pitchFamily="49" charset="0"/>
              </a:rPr>
              <a:t>belleville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 Terrain</a:t>
            </a:r>
            <a:endParaRPr lang="fr-FR" b="1" dirty="0"/>
          </a:p>
        </p:txBody>
      </p:sp>
      <p:sp>
        <p:nvSpPr>
          <p:cNvPr id="8" name="Accolade fermante 7"/>
          <p:cNvSpPr/>
          <p:nvPr/>
        </p:nvSpPr>
        <p:spPr>
          <a:xfrm>
            <a:off x="4170147" y="5445224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73309"/>
              </p:ext>
            </p:extLst>
          </p:nvPr>
        </p:nvGraphicFramePr>
        <p:xfrm>
          <a:off x="3416659" y="4113337"/>
          <a:ext cx="720080" cy="2059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endParaRPr lang="fr-FR" sz="1000" dirty="0">
                        <a:solidFill>
                          <a:schemeClr val="bg1"/>
                        </a:solidFill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00010000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10101100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2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7399029" y="4110355"/>
            <a:ext cx="418704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60</a:t>
            </a:r>
          </a:p>
        </p:txBody>
      </p:sp>
      <p:sp>
        <p:nvSpPr>
          <p:cNvPr id="13" name="Accolade fermante 12"/>
          <p:cNvSpPr/>
          <p:nvPr/>
        </p:nvSpPr>
        <p:spPr>
          <a:xfrm>
            <a:off x="7064146" y="3937288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399028" y="4846389"/>
            <a:ext cx="434699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5" name="Accolade fermante 14"/>
          <p:cNvSpPr/>
          <p:nvPr/>
        </p:nvSpPr>
        <p:spPr>
          <a:xfrm>
            <a:off x="7064146" y="4685977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399029" y="5590255"/>
            <a:ext cx="418704" cy="369332"/>
          </a:xfrm>
          <a:prstGeom prst="rect">
            <a:avLst/>
          </a:prstGeom>
          <a:noFill/>
          <a:ln w="25400">
            <a:solidFill>
              <a:srgbClr val="348899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50</a:t>
            </a:r>
          </a:p>
        </p:txBody>
      </p:sp>
      <p:sp>
        <p:nvSpPr>
          <p:cNvPr id="17" name="Accolade fermante 16"/>
          <p:cNvSpPr/>
          <p:nvPr/>
        </p:nvSpPr>
        <p:spPr>
          <a:xfrm>
            <a:off x="7064146" y="5434668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5176790" y="1774826"/>
            <a:ext cx="776029" cy="4041776"/>
          </a:xfrm>
          <a:custGeom>
            <a:avLst/>
            <a:gdLst>
              <a:gd name="connsiteX0" fmla="*/ 0 w 1441939"/>
              <a:gd name="connsiteY0" fmla="*/ 2872154 h 2872154"/>
              <a:gd name="connsiteX1" fmla="*/ 691662 w 1441939"/>
              <a:gd name="connsiteY1" fmla="*/ 1500554 h 2872154"/>
              <a:gd name="connsiteX2" fmla="*/ 1441939 w 1441939"/>
              <a:gd name="connsiteY2" fmla="*/ 0 h 2872154"/>
              <a:gd name="connsiteX3" fmla="*/ 1441939 w 1441939"/>
              <a:gd name="connsiteY3" fmla="*/ 0 h 2872154"/>
              <a:gd name="connsiteX0" fmla="*/ 0 w 1441939"/>
              <a:gd name="connsiteY0" fmla="*/ 2872154 h 2872154"/>
              <a:gd name="connsiteX1" fmla="*/ 691662 w 1441939"/>
              <a:gd name="connsiteY1" fmla="*/ 1500554 h 2872154"/>
              <a:gd name="connsiteX2" fmla="*/ 1441939 w 1441939"/>
              <a:gd name="connsiteY2" fmla="*/ 0 h 2872154"/>
              <a:gd name="connsiteX3" fmla="*/ 1441939 w 1441939"/>
              <a:gd name="connsiteY3" fmla="*/ 0 h 2872154"/>
              <a:gd name="connsiteX0" fmla="*/ 0 w 1441939"/>
              <a:gd name="connsiteY0" fmla="*/ 2872154 h 2872154"/>
              <a:gd name="connsiteX1" fmla="*/ 1441939 w 1441939"/>
              <a:gd name="connsiteY1" fmla="*/ 0 h 2872154"/>
              <a:gd name="connsiteX2" fmla="*/ 1441939 w 1441939"/>
              <a:gd name="connsiteY2" fmla="*/ 0 h 2872154"/>
              <a:gd name="connsiteX0" fmla="*/ 0 w 1441939"/>
              <a:gd name="connsiteY0" fmla="*/ 2872154 h 2872159"/>
              <a:gd name="connsiteX1" fmla="*/ 1441939 w 1441939"/>
              <a:gd name="connsiteY1" fmla="*/ 0 h 2872159"/>
              <a:gd name="connsiteX2" fmla="*/ 1441939 w 1441939"/>
              <a:gd name="connsiteY2" fmla="*/ 0 h 2872159"/>
              <a:gd name="connsiteX0" fmla="*/ 0 w 1441939"/>
              <a:gd name="connsiteY0" fmla="*/ 2872154 h 2872158"/>
              <a:gd name="connsiteX1" fmla="*/ 1441939 w 1441939"/>
              <a:gd name="connsiteY1" fmla="*/ 0 h 2872158"/>
              <a:gd name="connsiteX2" fmla="*/ 1441939 w 1441939"/>
              <a:gd name="connsiteY2" fmla="*/ 0 h 2872158"/>
              <a:gd name="connsiteX0" fmla="*/ 0 w 1441939"/>
              <a:gd name="connsiteY0" fmla="*/ 2872154 h 2872157"/>
              <a:gd name="connsiteX1" fmla="*/ 1441939 w 1441939"/>
              <a:gd name="connsiteY1" fmla="*/ 0 h 2872157"/>
              <a:gd name="connsiteX2" fmla="*/ 1441939 w 1441939"/>
              <a:gd name="connsiteY2" fmla="*/ 0 h 2872157"/>
              <a:gd name="connsiteX0" fmla="*/ 0 w 1441939"/>
              <a:gd name="connsiteY0" fmla="*/ 2872154 h 2872157"/>
              <a:gd name="connsiteX1" fmla="*/ 1441939 w 1441939"/>
              <a:gd name="connsiteY1" fmla="*/ 0 h 2872157"/>
              <a:gd name="connsiteX2" fmla="*/ 1441939 w 1441939"/>
              <a:gd name="connsiteY2" fmla="*/ 0 h 2872157"/>
              <a:gd name="connsiteX0" fmla="*/ 0 w 1441939"/>
              <a:gd name="connsiteY0" fmla="*/ 2875582 h 2875585"/>
              <a:gd name="connsiteX1" fmla="*/ 1441939 w 1441939"/>
              <a:gd name="connsiteY1" fmla="*/ 3428 h 2875585"/>
              <a:gd name="connsiteX2" fmla="*/ 1441939 w 1441939"/>
              <a:gd name="connsiteY2" fmla="*/ 3428 h 2875585"/>
              <a:gd name="connsiteX0" fmla="*/ 0 w 1441939"/>
              <a:gd name="connsiteY0" fmla="*/ 2872154 h 2872158"/>
              <a:gd name="connsiteX1" fmla="*/ 1441939 w 1441939"/>
              <a:gd name="connsiteY1" fmla="*/ 0 h 2872158"/>
              <a:gd name="connsiteX2" fmla="*/ 1441939 w 1441939"/>
              <a:gd name="connsiteY2" fmla="*/ 0 h 287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1939" h="2872158">
                <a:moveTo>
                  <a:pt x="0" y="2872154"/>
                </a:moveTo>
                <a:cubicBezTo>
                  <a:pt x="937846" y="2876061"/>
                  <a:pt x="-1111526" y="25864"/>
                  <a:pt x="1441939" y="0"/>
                </a:cubicBezTo>
                <a:lnTo>
                  <a:pt x="1441939" y="0"/>
                </a:lnTo>
              </a:path>
            </a:pathLst>
          </a:custGeom>
          <a:ln w="25400">
            <a:solidFill>
              <a:srgbClr val="962D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46334"/>
              </p:ext>
            </p:extLst>
          </p:nvPr>
        </p:nvGraphicFramePr>
        <p:xfrm>
          <a:off x="6336764" y="1658074"/>
          <a:ext cx="720080" cy="449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01101110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11011011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01000100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00111101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11101010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11000010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01110101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00111100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  <a:endParaRPr lang="fr-FR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00110010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56307"/>
              </p:ext>
            </p:extLst>
          </p:nvPr>
        </p:nvGraphicFramePr>
        <p:xfrm>
          <a:off x="5936875" y="1658074"/>
          <a:ext cx="376160" cy="449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4 268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4 288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343642"/>
                          </a:solidFill>
                          <a:effectLst/>
                          <a:latin typeface="Calibri" panose="020F0502020204030204" pitchFamily="34" charset="0"/>
                        </a:rPr>
                        <a:t>4 291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cxnSp>
        <p:nvCxnSpPr>
          <p:cNvPr id="26" name="Connecteur droit avec flèche 25"/>
          <p:cNvCxnSpPr>
            <a:stCxn id="27" idx="2"/>
          </p:cNvCxnSpPr>
          <p:nvPr/>
        </p:nvCxnSpPr>
        <p:spPr>
          <a:xfrm>
            <a:off x="6089984" y="1332149"/>
            <a:ext cx="0" cy="31620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113594" y="962817"/>
            <a:ext cx="195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Adresses mémoire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397452" y="617276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pile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371979" y="6172768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tas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804853" y="4110355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prixAchat</a:t>
            </a:r>
            <a:endParaRPr lang="fr-FR" b="1" dirty="0"/>
          </a:p>
        </p:txBody>
      </p:sp>
      <p:sp>
        <p:nvSpPr>
          <p:cNvPr id="32" name="Rectangle 31"/>
          <p:cNvSpPr/>
          <p:nvPr/>
        </p:nvSpPr>
        <p:spPr>
          <a:xfrm>
            <a:off x="7804853" y="4846389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txComplGroupe</a:t>
            </a:r>
            <a:endParaRPr lang="fr-FR" b="1" dirty="0"/>
          </a:p>
        </p:txBody>
      </p:sp>
      <p:sp>
        <p:nvSpPr>
          <p:cNvPr id="33" name="Rectangle 32"/>
          <p:cNvSpPr/>
          <p:nvPr/>
        </p:nvSpPr>
        <p:spPr>
          <a:xfrm>
            <a:off x="7833728" y="559025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coutConstruction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7453289" y="1742210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classe</a:t>
            </a:r>
          </a:p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Terrain</a:t>
            </a:r>
            <a:endParaRPr lang="fr-FR" b="1" dirty="0"/>
          </a:p>
        </p:txBody>
      </p:sp>
      <p:cxnSp>
        <p:nvCxnSpPr>
          <p:cNvPr id="38" name="Connecteur droit avec flèche 37"/>
          <p:cNvCxnSpPr>
            <a:endCxn id="36" idx="1"/>
          </p:cNvCxnSpPr>
          <p:nvPr/>
        </p:nvCxnSpPr>
        <p:spPr>
          <a:xfrm flipV="1">
            <a:off x="7080573" y="2065376"/>
            <a:ext cx="372716" cy="5890"/>
          </a:xfrm>
          <a:prstGeom prst="straightConnector1">
            <a:avLst/>
          </a:prstGeom>
          <a:ln w="25400">
            <a:solidFill>
              <a:srgbClr val="962D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colade fermante 38"/>
          <p:cNvSpPr/>
          <p:nvPr/>
        </p:nvSpPr>
        <p:spPr>
          <a:xfrm>
            <a:off x="7064146" y="3188599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7064146" y="2439910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432562" y="259817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drapeaux</a:t>
            </a:r>
            <a:endParaRPr lang="fr-FR" b="1" dirty="0"/>
          </a:p>
        </p:txBody>
      </p:sp>
      <p:sp>
        <p:nvSpPr>
          <p:cNvPr id="42" name="Rectangle 41"/>
          <p:cNvSpPr/>
          <p:nvPr/>
        </p:nvSpPr>
        <p:spPr>
          <a:xfrm>
            <a:off x="7432562" y="333615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verrous</a:t>
            </a:r>
            <a:endParaRPr lang="fr-FR" b="1" dirty="0"/>
          </a:p>
        </p:txBody>
      </p:sp>
      <p:sp>
        <p:nvSpPr>
          <p:cNvPr id="43" name="Accolade fermante 42"/>
          <p:cNvSpPr/>
          <p:nvPr/>
        </p:nvSpPr>
        <p:spPr>
          <a:xfrm>
            <a:off x="10227625" y="1647871"/>
            <a:ext cx="224050" cy="2247726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10591818" y="25904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entête</a:t>
            </a:r>
            <a:endParaRPr lang="fr-FR" b="1" dirty="0">
              <a:solidFill>
                <a:srgbClr val="348899"/>
              </a:solidFill>
            </a:endParaRPr>
          </a:p>
        </p:txBody>
      </p:sp>
      <p:sp>
        <p:nvSpPr>
          <p:cNvPr id="45" name="Accolade fermante 44"/>
          <p:cNvSpPr/>
          <p:nvPr/>
        </p:nvSpPr>
        <p:spPr>
          <a:xfrm>
            <a:off x="10243530" y="3903652"/>
            <a:ext cx="224050" cy="1541572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591818" y="5332974"/>
            <a:ext cx="1425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attributs</a:t>
            </a:r>
          </a:p>
          <a:p>
            <a:pPr algn="ctr"/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de</a:t>
            </a:r>
          </a:p>
          <a:p>
            <a:pPr algn="ctr"/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Terrain</a:t>
            </a:r>
          </a:p>
        </p:txBody>
      </p:sp>
      <p:sp>
        <p:nvSpPr>
          <p:cNvPr id="47" name="Accolade fermante 46"/>
          <p:cNvSpPr/>
          <p:nvPr/>
        </p:nvSpPr>
        <p:spPr>
          <a:xfrm>
            <a:off x="10272199" y="5445224"/>
            <a:ext cx="224050" cy="706154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10591818" y="4212773"/>
            <a:ext cx="15632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attributs</a:t>
            </a:r>
          </a:p>
          <a:p>
            <a:pPr algn="ctr"/>
            <a:r>
              <a:rPr lang="fr-FR" b="1" dirty="0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hérités de</a:t>
            </a:r>
          </a:p>
          <a:p>
            <a:pPr algn="ctr"/>
            <a:r>
              <a:rPr lang="fr-FR" b="1" dirty="0" err="1">
                <a:solidFill>
                  <a:srgbClr val="348899"/>
                </a:solidFill>
                <a:latin typeface="Courier New" pitchFamily="49" charset="0"/>
                <a:cs typeface="Courier New" pitchFamily="49" charset="0"/>
              </a:rPr>
              <a:t>Propriete</a:t>
            </a:r>
            <a:endParaRPr lang="fr-FR" b="1" dirty="0">
              <a:solidFill>
                <a:srgbClr val="348899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0490" y="455949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latin typeface="Courier New" pitchFamily="49" charset="0"/>
                <a:cs typeface="Courier New" pitchFamily="49" charset="0"/>
              </a:rPr>
              <a:t>prop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Propriete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504797" y="486001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4 268</a:t>
            </a:r>
          </a:p>
        </p:txBody>
      </p:sp>
      <p:sp>
        <p:nvSpPr>
          <p:cNvPr id="51" name="Accolade fermante 50"/>
          <p:cNvSpPr/>
          <p:nvPr/>
        </p:nvSpPr>
        <p:spPr>
          <a:xfrm>
            <a:off x="4175797" y="4696484"/>
            <a:ext cx="224050" cy="706998"/>
          </a:xfrm>
          <a:prstGeom prst="rightBrace">
            <a:avLst>
              <a:gd name="adj1" fmla="val 43889"/>
              <a:gd name="adj2" fmla="val 50000"/>
            </a:avLst>
          </a:prstGeom>
          <a:ln w="25400">
            <a:solidFill>
              <a:srgbClr val="348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/>
          <p:cNvSpPr/>
          <p:nvPr/>
        </p:nvSpPr>
        <p:spPr>
          <a:xfrm>
            <a:off x="5136969" y="4913467"/>
            <a:ext cx="170308" cy="134783"/>
          </a:xfrm>
          <a:custGeom>
            <a:avLst/>
            <a:gdLst>
              <a:gd name="connsiteX0" fmla="*/ 0 w 161925"/>
              <a:gd name="connsiteY0" fmla="*/ 266700 h 278673"/>
              <a:gd name="connsiteX1" fmla="*/ 133350 w 161925"/>
              <a:gd name="connsiteY1" fmla="*/ 247650 h 278673"/>
              <a:gd name="connsiteX2" fmla="*/ 161925 w 161925"/>
              <a:gd name="connsiteY2" fmla="*/ 0 h 278673"/>
              <a:gd name="connsiteX0" fmla="*/ 0 w 161925"/>
              <a:gd name="connsiteY0" fmla="*/ 266700 h 269883"/>
              <a:gd name="connsiteX1" fmla="*/ 133350 w 161925"/>
              <a:gd name="connsiteY1" fmla="*/ 208461 h 269883"/>
              <a:gd name="connsiteX2" fmla="*/ 161925 w 161925"/>
              <a:gd name="connsiteY2" fmla="*/ 0 h 269883"/>
              <a:gd name="connsiteX0" fmla="*/ 0 w 152542"/>
              <a:gd name="connsiteY0" fmla="*/ 309155 h 312921"/>
              <a:gd name="connsiteX1" fmla="*/ 133350 w 152542"/>
              <a:gd name="connsiteY1" fmla="*/ 250916 h 312921"/>
              <a:gd name="connsiteX2" fmla="*/ 152128 w 152542"/>
              <a:gd name="connsiteY2" fmla="*/ 0 h 312921"/>
              <a:gd name="connsiteX0" fmla="*/ 0 w 152542"/>
              <a:gd name="connsiteY0" fmla="*/ 309155 h 309155"/>
              <a:gd name="connsiteX1" fmla="*/ 133350 w 152542"/>
              <a:gd name="connsiteY1" fmla="*/ 250916 h 309155"/>
              <a:gd name="connsiteX2" fmla="*/ 152128 w 152542"/>
              <a:gd name="connsiteY2" fmla="*/ 0 h 309155"/>
              <a:gd name="connsiteX0" fmla="*/ 0 w 152128"/>
              <a:gd name="connsiteY0" fmla="*/ 309155 h 309155"/>
              <a:gd name="connsiteX1" fmla="*/ 152128 w 152128"/>
              <a:gd name="connsiteY1" fmla="*/ 0 h 309155"/>
              <a:gd name="connsiteX0" fmla="*/ 0 w 152128"/>
              <a:gd name="connsiteY0" fmla="*/ 309155 h 309155"/>
              <a:gd name="connsiteX1" fmla="*/ 152128 w 152128"/>
              <a:gd name="connsiteY1" fmla="*/ 0 h 309155"/>
              <a:gd name="connsiteX0" fmla="*/ 0 w 165690"/>
              <a:gd name="connsiteY0" fmla="*/ 309155 h 309155"/>
              <a:gd name="connsiteX1" fmla="*/ 152128 w 165690"/>
              <a:gd name="connsiteY1" fmla="*/ 0 h 309155"/>
              <a:gd name="connsiteX0" fmla="*/ 0 w 170225"/>
              <a:gd name="connsiteY0" fmla="*/ 312421 h 312421"/>
              <a:gd name="connsiteX1" fmla="*/ 158659 w 170225"/>
              <a:gd name="connsiteY1" fmla="*/ 0 h 312421"/>
              <a:gd name="connsiteX0" fmla="*/ 0 w 167333"/>
              <a:gd name="connsiteY0" fmla="*/ 312421 h 312421"/>
              <a:gd name="connsiteX1" fmla="*/ 158659 w 167333"/>
              <a:gd name="connsiteY1" fmla="*/ 0 h 312421"/>
              <a:gd name="connsiteX0" fmla="*/ 0 w 164444"/>
              <a:gd name="connsiteY0" fmla="*/ 312421 h 312421"/>
              <a:gd name="connsiteX1" fmla="*/ 158659 w 164444"/>
              <a:gd name="connsiteY1" fmla="*/ 0 h 312421"/>
              <a:gd name="connsiteX0" fmla="*/ 0 w 166513"/>
              <a:gd name="connsiteY0" fmla="*/ 126047 h 126047"/>
              <a:gd name="connsiteX1" fmla="*/ 161571 w 166513"/>
              <a:gd name="connsiteY1" fmla="*/ 0 h 126047"/>
              <a:gd name="connsiteX0" fmla="*/ 0 w 161571"/>
              <a:gd name="connsiteY0" fmla="*/ 126047 h 126047"/>
              <a:gd name="connsiteX1" fmla="*/ 161571 w 161571"/>
              <a:gd name="connsiteY1" fmla="*/ 0 h 126047"/>
              <a:gd name="connsiteX0" fmla="*/ 0 w 161571"/>
              <a:gd name="connsiteY0" fmla="*/ 126047 h 126047"/>
              <a:gd name="connsiteX1" fmla="*/ 161571 w 161571"/>
              <a:gd name="connsiteY1" fmla="*/ 0 h 126047"/>
              <a:gd name="connsiteX0" fmla="*/ 0 w 161571"/>
              <a:gd name="connsiteY0" fmla="*/ 126047 h 126047"/>
              <a:gd name="connsiteX1" fmla="*/ 161571 w 161571"/>
              <a:gd name="connsiteY1" fmla="*/ 0 h 126047"/>
              <a:gd name="connsiteX0" fmla="*/ 0 w 170308"/>
              <a:gd name="connsiteY0" fmla="*/ 134783 h 134783"/>
              <a:gd name="connsiteX1" fmla="*/ 170308 w 170308"/>
              <a:gd name="connsiteY1" fmla="*/ 0 h 13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308" h="134783">
                <a:moveTo>
                  <a:pt x="0" y="134783"/>
                </a:moveTo>
                <a:cubicBezTo>
                  <a:pt x="159373" y="131553"/>
                  <a:pt x="162408" y="78881"/>
                  <a:pt x="170308" y="0"/>
                </a:cubicBezTo>
              </a:path>
            </a:pathLst>
          </a:custGeom>
          <a:ln w="25400">
            <a:solidFill>
              <a:srgbClr val="962D3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9237" y="1566858"/>
            <a:ext cx="4199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Terrain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belleville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Terrain(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"Boulevard de Belleville"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60,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c1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Groupe.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MAUVE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50);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71282"/>
              </p:ext>
            </p:extLst>
          </p:nvPr>
        </p:nvGraphicFramePr>
        <p:xfrm>
          <a:off x="3416659" y="4674438"/>
          <a:ext cx="720080" cy="748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00010000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r>
                        <a:rPr lang="fr-FR" sz="1000" dirty="0">
                          <a:solidFill>
                            <a:schemeClr val="bg1"/>
                          </a:solidFill>
                        </a:rPr>
                        <a:t>10101100</a:t>
                      </a:r>
                    </a:p>
                  </a:txBody>
                  <a:tcPr marT="10800" marB="10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00671" y="2298460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Propriete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belleville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9025" y="2543007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prop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.joueurArrive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057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4" grpId="0" animBg="1"/>
      <p:bldP spid="54" grpId="1" animBg="1"/>
      <p:bldP spid="55" grpId="0" animBg="1"/>
      <p:bldP spid="55" grpId="1" animBg="1"/>
      <p:bldP spid="53" grpId="0" animBg="1"/>
      <p:bldP spid="53" grpId="1" animBg="1"/>
      <p:bldP spid="20" grpId="0" animBg="1"/>
      <p:bldP spid="20" grpId="1" animBg="1"/>
      <p:bldP spid="49" grpId="0"/>
      <p:bldP spid="50" grpId="0"/>
      <p:bldP spid="51" grpId="0" animBg="1"/>
      <p:bldP spid="3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Découvrir le concept de l’héritage</a:t>
            </a:r>
          </a:p>
          <a:p>
            <a:r>
              <a:rPr lang="fr-FR" dirty="0"/>
              <a:t>Comprendre l’intérêt de l’héritage</a:t>
            </a:r>
          </a:p>
          <a:p>
            <a:r>
              <a:rPr lang="fr-FR" dirty="0"/>
              <a:t>Savoir mettre en place de l’héritage et ses concepts associés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r>
              <a:rPr lang="fr-FR" dirty="0"/>
              <a:t>L’héritage</a:t>
            </a:r>
          </a:p>
        </p:txBody>
      </p:sp>
    </p:spTree>
    <p:extLst>
      <p:ext uri="{BB962C8B-B14F-4D97-AF65-F5344CB8AC3E}">
        <p14:creationId xmlns:p14="http://schemas.microsoft.com/office/powerpoint/2010/main" val="184426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</p:spTree>
    <p:extLst>
      <p:ext uri="{BB962C8B-B14F-4D97-AF65-F5344CB8AC3E}">
        <p14:creationId xmlns:p14="http://schemas.microsoft.com/office/powerpoint/2010/main" val="334784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cases du plateau de jeu du Monopoly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85832" r="1427" b="891"/>
          <a:stretch/>
        </p:blipFill>
        <p:spPr>
          <a:xfrm>
            <a:off x="1021423" y="2522028"/>
            <a:ext cx="10191883" cy="1380981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pSp>
        <p:nvGrpSpPr>
          <p:cNvPr id="7" name="Groupe 6"/>
          <p:cNvGrpSpPr/>
          <p:nvPr/>
        </p:nvGrpSpPr>
        <p:grpSpPr>
          <a:xfrm rot="16200000">
            <a:off x="5527333" y="4068563"/>
            <a:ext cx="1112603" cy="144000"/>
            <a:chOff x="5037662" y="4314909"/>
            <a:chExt cx="1112603" cy="144000"/>
          </a:xfrm>
        </p:grpSpPr>
        <p:sp>
          <p:nvSpPr>
            <p:cNvPr id="8" name="Pentagone 7"/>
            <p:cNvSpPr/>
            <p:nvPr/>
          </p:nvSpPr>
          <p:spPr>
            <a:xfrm>
              <a:off x="5037662" y="4314909"/>
              <a:ext cx="99118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9" name="Chevron 8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 rot="21281616">
            <a:off x="5262003" y="4536545"/>
            <a:ext cx="1723570" cy="880348"/>
            <a:chOff x="1580758" y="1518241"/>
            <a:chExt cx="2179668" cy="240308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Une gare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 rot="16200000">
            <a:off x="6510880" y="3731227"/>
            <a:ext cx="802819" cy="144000"/>
            <a:chOff x="5347446" y="4314909"/>
            <a:chExt cx="802819" cy="144000"/>
          </a:xfrm>
        </p:grpSpPr>
        <p:sp>
          <p:nvSpPr>
            <p:cNvPr id="17" name="Pentagone 16"/>
            <p:cNvSpPr/>
            <p:nvPr/>
          </p:nvSpPr>
          <p:spPr>
            <a:xfrm>
              <a:off x="5347446" y="4314909"/>
              <a:ext cx="68139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Chevron 1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 rot="21281616">
            <a:off x="6196401" y="3881042"/>
            <a:ext cx="1723570" cy="880348"/>
            <a:chOff x="1580758" y="1518241"/>
            <a:chExt cx="2179668" cy="240308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Une case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« Payer »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 rot="16200000">
            <a:off x="608855" y="4150611"/>
            <a:ext cx="1112603" cy="144000"/>
            <a:chOff x="5037662" y="4314909"/>
            <a:chExt cx="1112603" cy="144000"/>
          </a:xfrm>
        </p:grpSpPr>
        <p:sp>
          <p:nvSpPr>
            <p:cNvPr id="23" name="Pentagone 22"/>
            <p:cNvSpPr/>
            <p:nvPr/>
          </p:nvSpPr>
          <p:spPr>
            <a:xfrm>
              <a:off x="5037662" y="4314909"/>
              <a:ext cx="99118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4" name="Chevron 2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 rot="21281616">
            <a:off x="343525" y="4618593"/>
            <a:ext cx="1723570" cy="880348"/>
            <a:chOff x="1580758" y="1518241"/>
            <a:chExt cx="2179668" cy="2403084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Une case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« Rien »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 rot="16200000">
            <a:off x="1707027" y="3565733"/>
            <a:ext cx="821612" cy="144001"/>
            <a:chOff x="5328653" y="4314909"/>
            <a:chExt cx="821612" cy="144001"/>
          </a:xfrm>
        </p:grpSpPr>
        <p:sp>
          <p:nvSpPr>
            <p:cNvPr id="29" name="Pentagone 28"/>
            <p:cNvSpPr/>
            <p:nvPr/>
          </p:nvSpPr>
          <p:spPr>
            <a:xfrm>
              <a:off x="5328653" y="4314910"/>
              <a:ext cx="700190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0" name="Chevron 2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e 30"/>
          <p:cNvGrpSpPr/>
          <p:nvPr/>
        </p:nvGrpSpPr>
        <p:grpSpPr>
          <a:xfrm rot="21281616">
            <a:off x="1296201" y="3881041"/>
            <a:ext cx="1723570" cy="880348"/>
            <a:chOff x="1580758" y="1518241"/>
            <a:chExt cx="2179668" cy="2403084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La prison</a:t>
              </a:r>
            </a:p>
          </p:txBody>
        </p:sp>
      </p:grpSp>
      <p:grpSp>
        <p:nvGrpSpPr>
          <p:cNvPr id="34" name="Groupe 33"/>
          <p:cNvGrpSpPr/>
          <p:nvPr/>
        </p:nvGrpSpPr>
        <p:grpSpPr>
          <a:xfrm rot="16200000">
            <a:off x="10060377" y="4197769"/>
            <a:ext cx="1112603" cy="144000"/>
            <a:chOff x="5037662" y="4314909"/>
            <a:chExt cx="1112603" cy="144000"/>
          </a:xfrm>
        </p:grpSpPr>
        <p:sp>
          <p:nvSpPr>
            <p:cNvPr id="35" name="Pentagone 34"/>
            <p:cNvSpPr/>
            <p:nvPr/>
          </p:nvSpPr>
          <p:spPr>
            <a:xfrm>
              <a:off x="5037662" y="4314909"/>
              <a:ext cx="991181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Chevron 35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 rot="21281616">
            <a:off x="9795047" y="4536544"/>
            <a:ext cx="1723570" cy="880348"/>
            <a:chOff x="1580758" y="1518241"/>
            <a:chExt cx="2179668" cy="2403084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La case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départ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 rot="14744590">
            <a:off x="3606549" y="4918820"/>
            <a:ext cx="2710533" cy="144001"/>
            <a:chOff x="3439732" y="4314909"/>
            <a:chExt cx="2710533" cy="144001"/>
          </a:xfrm>
        </p:grpSpPr>
        <p:sp>
          <p:nvSpPr>
            <p:cNvPr id="41" name="Pentagone 40"/>
            <p:cNvSpPr/>
            <p:nvPr/>
          </p:nvSpPr>
          <p:spPr>
            <a:xfrm>
              <a:off x="3439732" y="4314910"/>
              <a:ext cx="258911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2" name="Chevron 41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 rot="18463866">
            <a:off x="6258818" y="4815836"/>
            <a:ext cx="2896306" cy="144001"/>
            <a:chOff x="3253959" y="4314909"/>
            <a:chExt cx="2896306" cy="144001"/>
          </a:xfrm>
        </p:grpSpPr>
        <p:sp>
          <p:nvSpPr>
            <p:cNvPr id="47" name="Pentagone 46"/>
            <p:cNvSpPr/>
            <p:nvPr/>
          </p:nvSpPr>
          <p:spPr>
            <a:xfrm>
              <a:off x="3253959" y="4314910"/>
              <a:ext cx="2774884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8" name="Chevron 47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 rot="21281616">
            <a:off x="5243360" y="5491284"/>
            <a:ext cx="1723570" cy="880348"/>
            <a:chOff x="1580758" y="1518241"/>
            <a:chExt cx="2179668" cy="2403084"/>
          </a:xfrm>
        </p:grpSpPr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Une case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« Piocher »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 rot="9436729">
            <a:off x="2685333" y="2172431"/>
            <a:ext cx="2710533" cy="144001"/>
            <a:chOff x="3439732" y="4314909"/>
            <a:chExt cx="2710533" cy="144001"/>
          </a:xfrm>
        </p:grpSpPr>
        <p:sp>
          <p:nvSpPr>
            <p:cNvPr id="53" name="Pentagone 52"/>
            <p:cNvSpPr/>
            <p:nvPr/>
          </p:nvSpPr>
          <p:spPr>
            <a:xfrm>
              <a:off x="3439732" y="4314910"/>
              <a:ext cx="2589112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4" name="Chevron 53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e 54"/>
          <p:cNvGrpSpPr/>
          <p:nvPr/>
        </p:nvGrpSpPr>
        <p:grpSpPr>
          <a:xfrm rot="9322597">
            <a:off x="3484310" y="2267341"/>
            <a:ext cx="1937209" cy="144001"/>
            <a:chOff x="4213056" y="4314909"/>
            <a:chExt cx="1937209" cy="144001"/>
          </a:xfrm>
        </p:grpSpPr>
        <p:sp>
          <p:nvSpPr>
            <p:cNvPr id="56" name="Pentagone 55"/>
            <p:cNvSpPr/>
            <p:nvPr/>
          </p:nvSpPr>
          <p:spPr>
            <a:xfrm>
              <a:off x="4213056" y="4314910"/>
              <a:ext cx="1815789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7" name="Chevron 56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 rot="7312381">
            <a:off x="5012519" y="2393405"/>
            <a:ext cx="684208" cy="144001"/>
            <a:chOff x="5466057" y="4314909"/>
            <a:chExt cx="684208" cy="144001"/>
          </a:xfrm>
        </p:grpSpPr>
        <p:sp>
          <p:nvSpPr>
            <p:cNvPr id="59" name="Pentagone 58"/>
            <p:cNvSpPr/>
            <p:nvPr/>
          </p:nvSpPr>
          <p:spPr>
            <a:xfrm>
              <a:off x="5466057" y="4314910"/>
              <a:ext cx="56278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0" name="Chevron 59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 rot="1185992">
            <a:off x="6592743" y="2073396"/>
            <a:ext cx="2937611" cy="144001"/>
            <a:chOff x="3212654" y="4314909"/>
            <a:chExt cx="2937611" cy="144001"/>
          </a:xfrm>
        </p:grpSpPr>
        <p:sp>
          <p:nvSpPr>
            <p:cNvPr id="62" name="Pentagone 61"/>
            <p:cNvSpPr/>
            <p:nvPr/>
          </p:nvSpPr>
          <p:spPr>
            <a:xfrm>
              <a:off x="3212654" y="4314910"/>
              <a:ext cx="2816190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3" name="Chevron 62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e 63"/>
          <p:cNvGrpSpPr/>
          <p:nvPr/>
        </p:nvGrpSpPr>
        <p:grpSpPr>
          <a:xfrm rot="1704553">
            <a:off x="6513653" y="2284497"/>
            <a:ext cx="1369809" cy="144001"/>
            <a:chOff x="4780456" y="4314909"/>
            <a:chExt cx="1369809" cy="144001"/>
          </a:xfrm>
        </p:grpSpPr>
        <p:sp>
          <p:nvSpPr>
            <p:cNvPr id="65" name="Pentagone 64"/>
            <p:cNvSpPr/>
            <p:nvPr/>
          </p:nvSpPr>
          <p:spPr>
            <a:xfrm>
              <a:off x="4780456" y="4314910"/>
              <a:ext cx="1248387" cy="144000"/>
            </a:xfrm>
            <a:prstGeom prst="homePlate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6" name="Chevron 65"/>
            <p:cNvSpPr/>
            <p:nvPr/>
          </p:nvSpPr>
          <p:spPr>
            <a:xfrm>
              <a:off x="6006265" y="4314909"/>
              <a:ext cx="144000" cy="144000"/>
            </a:xfrm>
            <a:prstGeom prst="chevron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 rot="21281616">
            <a:off x="5149850" y="1406866"/>
            <a:ext cx="1723570" cy="880348"/>
            <a:chOff x="1580758" y="1518241"/>
            <a:chExt cx="2179668" cy="2403084"/>
          </a:xfrm>
        </p:grpSpPr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Un terrain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2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classes avec du code dupliqué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5" y="1241725"/>
            <a:ext cx="11811000" cy="51435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</p:spTree>
    <p:extLst>
      <p:ext uri="{BB962C8B-B14F-4D97-AF65-F5344CB8AC3E}">
        <p14:creationId xmlns:p14="http://schemas.microsoft.com/office/powerpoint/2010/main" val="398379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32582" y="1324882"/>
            <a:ext cx="12102148" cy="5336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solution : mutualisation du code par héritage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49" y="1327636"/>
            <a:ext cx="2286000" cy="171450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2" y="1324882"/>
            <a:ext cx="6096000" cy="219075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6096000" cy="333375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6096000" cy="333375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8572500" cy="333375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8572500" cy="4762500"/>
          </a:xfrm>
          <a:prstGeom prst="rect">
            <a:avLst/>
          </a:prstGeom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" y="1324800"/>
            <a:ext cx="12001500" cy="5334000"/>
          </a:xfrm>
        </p:spPr>
      </p:pic>
      <p:grpSp>
        <p:nvGrpSpPr>
          <p:cNvPr id="6" name="Groupe 5"/>
          <p:cNvGrpSpPr/>
          <p:nvPr/>
        </p:nvGrpSpPr>
        <p:grpSpPr>
          <a:xfrm rot="21281616">
            <a:off x="5469337" y="2109908"/>
            <a:ext cx="2569975" cy="880348"/>
            <a:chOff x="1580758" y="1518241"/>
            <a:chExt cx="2179668" cy="240308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Simple visite prison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Parc gratuit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 rot="21281616">
            <a:off x="155842" y="1537828"/>
            <a:ext cx="1943569" cy="593077"/>
            <a:chOff x="1580758" y="1518241"/>
            <a:chExt cx="2179668" cy="24030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Allez en prison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 rot="21281616">
            <a:off x="1137099" y="3411347"/>
            <a:ext cx="1091427" cy="593077"/>
            <a:chOff x="1580758" y="1518241"/>
            <a:chExt cx="2179668" cy="24030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Départ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 rot="21281616">
            <a:off x="3373288" y="4006361"/>
            <a:ext cx="2550528" cy="903287"/>
            <a:chOff x="1580758" y="1518241"/>
            <a:chExt cx="2179668" cy="2403084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Impôt sur le revenu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Taxe de luxe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 rot="21281616">
            <a:off x="7498529" y="3991237"/>
            <a:ext cx="1125702" cy="593077"/>
            <a:chOff x="1580758" y="1518241"/>
            <a:chExt cx="2179668" cy="2403084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Prison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 rot="21281616">
            <a:off x="37163" y="5836516"/>
            <a:ext cx="2149700" cy="903287"/>
            <a:chOff x="1580758" y="1518241"/>
            <a:chExt cx="2179668" cy="2403084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Caisse de la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communauté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 rot="21281616">
            <a:off x="2686510" y="5877872"/>
            <a:ext cx="1484571" cy="593077"/>
            <a:chOff x="1580758" y="1518241"/>
            <a:chExt cx="2179668" cy="24030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Chance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 rot="21281616">
            <a:off x="4989318" y="5785552"/>
            <a:ext cx="1484571" cy="593077"/>
            <a:chOff x="1580758" y="1518241"/>
            <a:chExt cx="2179668" cy="240308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Gare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 rot="21281616">
            <a:off x="6761913" y="5695012"/>
            <a:ext cx="2960120" cy="1109534"/>
            <a:chOff x="1580758" y="1518241"/>
            <a:chExt cx="2179668" cy="240308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Compagnie de l’eau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348899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Compagnie d’électricité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48899"/>
                </a:solidFill>
                <a:effectLst/>
                <a:uLnTx/>
                <a:uFillTx/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 rot="21281616">
            <a:off x="11039813" y="4189771"/>
            <a:ext cx="1169181" cy="610734"/>
            <a:chOff x="1580758" y="1518241"/>
            <a:chExt cx="2179668" cy="2403084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Le reste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53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classe parent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est sur la case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joueurPasse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arrive sur la case %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4692650" y="1721191"/>
            <a:ext cx="1723570" cy="880348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6" y="1689203"/>
              <a:ext cx="1986456" cy="20317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Visibilité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  <a:p>
              <a:pPr lvl="0" algn="ctr">
                <a:defRPr/>
              </a:pPr>
              <a:r>
                <a:rPr lang="fr-FR" sz="20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protected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962D3E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classe enfant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896" y="2215588"/>
            <a:ext cx="7899461" cy="3729355"/>
          </a:xfrm>
        </p:spPr>
        <p:txBody>
          <a:bodyPr numCol="1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ImpotTaxe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ImpotTaxe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nom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paye %d€ à la </a:t>
            </a:r>
            <a:r>
              <a:rPr lang="fr-FR" sz="16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banque%n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.debiter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prix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pSp>
        <p:nvGrpSpPr>
          <p:cNvPr id="5" name="Groupe 4"/>
          <p:cNvGrpSpPr/>
          <p:nvPr/>
        </p:nvGrpSpPr>
        <p:grpSpPr>
          <a:xfrm rot="21281616">
            <a:off x="7269135" y="1999792"/>
            <a:ext cx="4842495" cy="1175828"/>
            <a:chOff x="1580758" y="1518241"/>
            <a:chExt cx="2179668" cy="240308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Ajout d’un attribut supplémentaire en plus de celui défini dans Case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 rot="21390183">
            <a:off x="3864733" y="5541116"/>
            <a:ext cx="8415744" cy="1110736"/>
            <a:chOff x="1580758" y="1518241"/>
            <a:chExt cx="2179668" cy="2403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La méthode </a:t>
              </a:r>
              <a:r>
                <a:rPr lang="fr-FR" sz="2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joueurArrive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est substituée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: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la version de cette méthode définie dans une classe parent  est remplacée par celle-ci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 rot="21411780">
            <a:off x="4403354" y="3797199"/>
            <a:ext cx="7817811" cy="727179"/>
            <a:chOff x="1580758" y="1518241"/>
            <a:chExt cx="2179668" cy="24030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L’annotation </a:t>
              </a:r>
              <a:r>
                <a:rPr lang="fr-FR" sz="2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</a:t>
              </a:r>
              <a:r>
                <a:rPr lang="fr-FR" sz="2000" dirty="0" err="1">
                  <a:solidFill>
                    <a:srgbClr val="646464"/>
                  </a:solidFill>
                  <a:latin typeface="Consolas" panose="020B0609020204030204" pitchFamily="49" charset="0"/>
                </a:rPr>
                <a:t>Override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indique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la substitution de la méthode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 rot="21437271">
            <a:off x="3772516" y="1183759"/>
            <a:ext cx="7169429" cy="872200"/>
            <a:chOff x="1580758" y="1518241"/>
            <a:chExt cx="2179668" cy="240308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en-US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extends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est le mot clef permettant d’indiquer l’héritage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 rot="21281616">
            <a:off x="126113" y="2711027"/>
            <a:ext cx="2763085" cy="2074835"/>
            <a:chOff x="1580758" y="1518241"/>
            <a:chExt cx="2179668" cy="240308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super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permet de faire appel à l’un des constructeurs</a:t>
              </a:r>
              <a:r>
                <a:rPr kumimoji="0" lang="fr-FR" sz="2000" b="1" i="0" u="none" strike="noStrike" kern="1200" cap="none" spc="0" normalizeH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 de la classe parent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autre classe enfant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954" y="2571750"/>
            <a:ext cx="11980984" cy="2983230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Depart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Case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SALAIRE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super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"Départ"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joueurPasse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payerSalaire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fr-FR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fr-FR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.joueurArrive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payerSalaire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payerSalaire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(Joueur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"%s touche %d€%n"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SALAIRE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fr-F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.crediter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SALAIRE</a:t>
            </a:r>
            <a:r>
              <a:rPr lang="fr-F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grpSp>
        <p:nvGrpSpPr>
          <p:cNvPr id="16" name="Groupe 15"/>
          <p:cNvGrpSpPr/>
          <p:nvPr/>
        </p:nvGrpSpPr>
        <p:grpSpPr>
          <a:xfrm rot="21281616">
            <a:off x="6006149" y="1355904"/>
            <a:ext cx="5953114" cy="1365004"/>
            <a:chOff x="1580758" y="1518241"/>
            <a:chExt cx="2179668" cy="2403084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1"/>
              <a:ext cx="2179668" cy="240308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2476FB4-B178-487A-B1E9-07E4E7AD8A48}"/>
                </a:ext>
              </a:extLst>
            </p:cNvPr>
            <p:cNvSpPr txBox="1"/>
            <p:nvPr/>
          </p:nvSpPr>
          <p:spPr>
            <a:xfrm>
              <a:off x="1692167" y="1689204"/>
              <a:ext cx="1986456" cy="2031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lvl="0" algn="ctr">
                <a:defRPr/>
              </a:pP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Le mot clef </a:t>
              </a:r>
              <a:r>
                <a:rPr lang="fr-FR" sz="2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super</a:t>
              </a:r>
              <a:r>
                <a:rPr lang="fr-FR" sz="2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62D3E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48899"/>
                  </a:solidFill>
                  <a:effectLst/>
                  <a:uLnTx/>
                  <a:uFillTx/>
                  <a:latin typeface="Bradley Hand ITC" panose="03070402050302030203" pitchFamily="66" charset="0"/>
                  <a:cs typeface="Segoe UI Light" panose="020B0502040204020203" pitchFamily="34" charset="0"/>
                </a:rPr>
                <a:t>permet de faire appel à la méthode telle qu’elle était avant la substitution</a:t>
              </a:r>
              <a:endParaRPr lang="fr-FR" sz="2000" b="1" dirty="0">
                <a:solidFill>
                  <a:srgbClr val="348899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classe Object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879532" cy="3729355"/>
          </a:xfrm>
        </p:spPr>
        <p:txBody>
          <a:bodyPr/>
          <a:lstStyle/>
          <a:p>
            <a:r>
              <a:rPr lang="fr-FR" dirty="0"/>
              <a:t>Toute classe sans héritage explicite hérite implicitement de la classe Object</a:t>
            </a:r>
          </a:p>
          <a:p>
            <a:pPr lvl="1"/>
            <a:r>
              <a:rPr lang="fr-FR" dirty="0"/>
              <a:t>Donc directement ou indirectement, toute classe hérite de Object</a:t>
            </a:r>
          </a:p>
          <a:p>
            <a:pPr lvl="1"/>
            <a:r>
              <a:rPr lang="fr-FR" dirty="0"/>
              <a:t>Donc dans toute classe, appel possible aux méthodes publiques définies dans Object</a:t>
            </a:r>
          </a:p>
          <a:p>
            <a:pPr lvl="1"/>
            <a:r>
              <a:rPr lang="fr-FR" dirty="0"/>
              <a:t>Donc dans toute classe, il est possible de substituer les méthodes publiques et protégées de Object</a:t>
            </a:r>
          </a:p>
          <a:p>
            <a:pPr lvl="1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65" y="3343275"/>
            <a:ext cx="228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7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12A40510D27949A0EED36C18C19AB4" ma:contentTypeVersion="8" ma:contentTypeDescription="Crée un document." ma:contentTypeScope="" ma:versionID="364cd69fcd29cacc6c5514bd7dcd240c">
  <xsd:schema xmlns:xsd="http://www.w3.org/2001/XMLSchema" xmlns:xs="http://www.w3.org/2001/XMLSchema" xmlns:p="http://schemas.microsoft.com/office/2006/metadata/properties" xmlns:ns2="137040ba-010e-404a-853c-d6f0216fd925" targetNamespace="http://schemas.microsoft.com/office/2006/metadata/properties" ma:root="true" ma:fieldsID="62183940d33720f8b68dbed80daba725" ns2:_="">
    <xsd:import namespace="137040ba-010e-404a-853c-d6f0216fd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40ba-010e-404a-853c-d6f0216fd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513151-72dc-4d20-a25c-0c818073683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4D53A13-D8C0-4847-AC56-5E34AEA43875}"/>
</file>

<file path=docProps/app.xml><?xml version="1.0" encoding="utf-8"?>
<Properties xmlns="http://schemas.openxmlformats.org/officeDocument/2006/extended-properties" xmlns:vt="http://schemas.openxmlformats.org/officeDocument/2006/docPropsVTypes">
  <TotalTime>36505</TotalTime>
  <Words>1359</Words>
  <Application>Microsoft Office PowerPoint</Application>
  <PresentationFormat>Grand écran</PresentationFormat>
  <Paragraphs>355</Paragraphs>
  <Slides>20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Bradley Hand ITC</vt:lpstr>
      <vt:lpstr>Arial</vt:lpstr>
      <vt:lpstr>Segoe UI Light</vt:lpstr>
      <vt:lpstr>Calibri</vt:lpstr>
      <vt:lpstr>Segoe UI</vt:lpstr>
      <vt:lpstr>Segoe UI Black</vt:lpstr>
      <vt:lpstr>WebHostingHub-Glyphs</vt:lpstr>
      <vt:lpstr>Calibri Light</vt:lpstr>
      <vt:lpstr>Consolas</vt:lpstr>
      <vt:lpstr>Courier New</vt:lpstr>
      <vt:lpstr>Thème Office</vt:lpstr>
      <vt:lpstr>La Programmation Orientée Objet (POO) avec Java</vt:lpstr>
      <vt:lpstr>Objectifs</vt:lpstr>
      <vt:lpstr>Les cases du plateau de jeu du Monopoly</vt:lpstr>
      <vt:lpstr>Des classes avec du code dupliqué</vt:lpstr>
      <vt:lpstr>La solution : mutualisation du code par héritage</vt:lpstr>
      <vt:lpstr>La classe parent</vt:lpstr>
      <vt:lpstr>Une classe enfant</vt:lpstr>
      <vt:lpstr>Une autre classe enfant</vt:lpstr>
      <vt:lpstr>La classe Object</vt:lpstr>
      <vt:lpstr>La substitution de la méthode toString()</vt:lpstr>
      <vt:lpstr>Généralisation et spécialisation</vt:lpstr>
      <vt:lpstr>Le transtypage</vt:lpstr>
      <vt:lpstr>Le transtypage</vt:lpstr>
      <vt:lpstr>Le transtypage ascendant</vt:lpstr>
      <vt:lpstr>Le transtypage ascendant</vt:lpstr>
      <vt:lpstr>Le transtypage descendant</vt:lpstr>
      <vt:lpstr>Le transtypage descendant</vt:lpstr>
      <vt:lpstr>Le polymorphisme</vt:lpstr>
      <vt:lpstr>Le polymorphisme</vt:lpstr>
      <vt:lpstr>Présentation PowerPoint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748</cp:revision>
  <dcterms:created xsi:type="dcterms:W3CDTF">2017-05-09T08:51:09Z</dcterms:created>
  <dcterms:modified xsi:type="dcterms:W3CDTF">2018-11-15T08:58:46Z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0x0101000912A40510D27949A0EED36C18C19AB4</vt:lpwstr>
  </property>
</Properties>
</file>